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648" r:id="rId2"/>
  </p:sldMasterIdLst>
  <p:notesMasterIdLst>
    <p:notesMasterId r:id="rId32"/>
  </p:notesMasterIdLst>
  <p:sldIdLst>
    <p:sldId id="265" r:id="rId3"/>
    <p:sldId id="305" r:id="rId4"/>
    <p:sldId id="263" r:id="rId5"/>
    <p:sldId id="257" r:id="rId6"/>
    <p:sldId id="258" r:id="rId7"/>
    <p:sldId id="260" r:id="rId8"/>
    <p:sldId id="300" r:id="rId9"/>
    <p:sldId id="302" r:id="rId10"/>
    <p:sldId id="303" r:id="rId11"/>
    <p:sldId id="304" r:id="rId12"/>
    <p:sldId id="270" r:id="rId13"/>
    <p:sldId id="306" r:id="rId14"/>
    <p:sldId id="294" r:id="rId15"/>
    <p:sldId id="309" r:id="rId16"/>
    <p:sldId id="267" r:id="rId17"/>
    <p:sldId id="266" r:id="rId18"/>
    <p:sldId id="280" r:id="rId19"/>
    <p:sldId id="283" r:id="rId20"/>
    <p:sldId id="285" r:id="rId21"/>
    <p:sldId id="286" r:id="rId22"/>
    <p:sldId id="290" r:id="rId23"/>
    <p:sldId id="273" r:id="rId24"/>
    <p:sldId id="262" r:id="rId25"/>
    <p:sldId id="301" r:id="rId26"/>
    <p:sldId id="274" r:id="rId27"/>
    <p:sldId id="275" r:id="rId28"/>
    <p:sldId id="307" r:id="rId29"/>
    <p:sldId id="279" r:id="rId30"/>
    <p:sldId id="31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D57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3F8F3-B270-CF37-FB87-FE1765EFE334}" v="57" dt="2020-09-14T22:16:43.951"/>
    <p1510:client id="{23CC2728-AECA-51E1-CD91-2320CBD82201}" v="105" dt="2020-09-14T20:09:03.875"/>
    <p1510:client id="{48815857-D449-784F-ADAC-AB74D7928F40}" v="994" dt="2020-09-14T22:16:19.214"/>
    <p1510:client id="{644F0A05-E698-F0B0-9C52-DF66A4D3C004}" v="191" dt="2020-09-15T13:59:48.636"/>
    <p1510:client id="{7677067C-F2D2-F0D5-BFB9-EA34A2FCF5CA}" v="71" dt="2020-09-14T14:43:03.462"/>
    <p1510:client id="{76ADEB00-535D-217C-E057-DF6014741490}" v="5" dt="2020-09-14T14:49:38.737"/>
    <p1510:client id="{7ACD99B4-1E1C-70C0-9F05-721265EAC754}" v="51" dt="2020-09-14T22:19:31.761"/>
    <p1510:client id="{8F94B68B-804B-4160-8C34-E397957D9C05}" v="188" dt="2020-09-14T21:26:45.900"/>
    <p1510:client id="{A2B886A2-6770-B522-4D4B-58D7D2AC362A}" v="433" dt="2020-09-14T16:12:26.943"/>
    <p1510:client id="{B5876434-1154-5678-0162-CA707E4D4E9A}" v="4" dt="2020-09-14T20:59:23.258"/>
    <p1510:client id="{BD793BAA-1F3B-337F-A0D1-A9EDAF792967}" v="2" dt="2020-09-14T20:24:23.742"/>
    <p1510:client id="{C79ED916-78B3-4AD8-58E5-99341FC916AA}" v="105" dt="2020-09-14T16:26:04.328"/>
    <p1510:client id="{D4F29525-16A5-4639-E877-F591B6C4151B}" v="3" dt="2020-09-14T20:22:00.461"/>
    <p1510:client id="{F071563A-4C4C-08B4-0C9D-A43B22051E1B}" v="46" dt="2020-09-14T15:56:14.726"/>
    <p1510:client id="{FECB7C6D-90B7-3BB9-F06A-E0A484362D59}" v="28" dt="2020-09-14T22:15:25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6_23C8EE7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5_2E8FE639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5_2E8FE639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Sem solução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Planilha1!$A$2:$A$4</c:f>
              <c:strCache>
                <c:ptCount val="3"/>
                <c:pt idx="0">
                  <c:v>Mês 1</c:v>
                </c:pt>
                <c:pt idx="1">
                  <c:v>Mês 2</c:v>
                </c:pt>
                <c:pt idx="2">
                  <c:v>Mês 3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100000</c:v>
                </c:pt>
                <c:pt idx="1">
                  <c:v>114000</c:v>
                </c:pt>
                <c:pt idx="2">
                  <c:v>122000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37-4597-9B3A-3B4E335B3ED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Com solução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Planilha1!$A$2:$A$4</c:f>
              <c:strCache>
                <c:ptCount val="3"/>
                <c:pt idx="0">
                  <c:v>Mês 1</c:v>
                </c:pt>
                <c:pt idx="1">
                  <c:v>Mês 2</c:v>
                </c:pt>
                <c:pt idx="2">
                  <c:v>Mês 3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100000</c:v>
                </c:pt>
                <c:pt idx="1">
                  <c:v>122000</c:v>
                </c:pt>
                <c:pt idx="2">
                  <c:v>149000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37-4597-9B3A-3B4E335B3ED3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Coluna1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Planilha1!$A$2:$A$4</c:f>
              <c:strCache>
                <c:ptCount val="3"/>
                <c:pt idx="0">
                  <c:v>Mês 1</c:v>
                </c:pt>
                <c:pt idx="1">
                  <c:v>Mês 2</c:v>
                </c:pt>
                <c:pt idx="2">
                  <c:v>Mês 3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A37-4597-9B3A-3B4E335B3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4056784"/>
        <c:axId val="934062224"/>
      </c:lineChart>
      <c:catAx>
        <c:axId val="93405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062224"/>
        <c:crosses val="autoZero"/>
        <c:auto val="1"/>
        <c:lblAlgn val="ctr"/>
        <c:lblOffset val="100"/>
        <c:noMultiLvlLbl val="0"/>
      </c:catAx>
      <c:valAx>
        <c:axId val="934062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05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10000"/>
        <a:lumOff val="9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Margem de Lucro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Sem nossa Solução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Margem de Lucro</c:v>
                </c:pt>
              </c:strCache>
            </c:strRef>
          </c:cat>
          <c:val>
            <c:numRef>
              <c:f>Planilha1!$B$2</c:f>
              <c:numCache>
                <c:formatCode>General</c:formatCode>
                <c:ptCount val="1"/>
                <c:pt idx="0">
                  <c:v>240000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CA-5742-8E73-7FFDC8799C9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Com nossa solução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Margem de Lucro</c:v>
                </c:pt>
              </c:strCache>
            </c:strRef>
          </c:cat>
          <c:val>
            <c:numRef>
              <c:f>Planilha1!$C$2</c:f>
              <c:numCache>
                <c:formatCode>General</c:formatCode>
                <c:ptCount val="1"/>
                <c:pt idx="0">
                  <c:v>292800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CA-5742-8E73-7FFDC8799C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4537551"/>
        <c:axId val="1174539183"/>
      </c:barChart>
      <c:catAx>
        <c:axId val="11745375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74539183"/>
        <c:crosses val="autoZero"/>
        <c:auto val="1"/>
        <c:lblAlgn val="ctr"/>
        <c:lblOffset val="100"/>
        <c:noMultiLvlLbl val="0"/>
      </c:catAx>
      <c:valAx>
        <c:axId val="1174539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4537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10000"/>
        <a:lumOff val="9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Sem solução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Planilha1!$A$2:$A$4</c:f>
              <c:strCache>
                <c:ptCount val="3"/>
                <c:pt idx="0">
                  <c:v>Mês 1</c:v>
                </c:pt>
                <c:pt idx="1">
                  <c:v>Mês 2</c:v>
                </c:pt>
                <c:pt idx="2">
                  <c:v>Mês 3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206400</c:v>
                </c:pt>
                <c:pt idx="1">
                  <c:v>223200</c:v>
                </c:pt>
                <c:pt idx="2">
                  <c:v>240000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37-4597-9B3A-3B4E335B3ED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Com solução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Planilha1!$A$2:$A$4</c:f>
              <c:strCache>
                <c:ptCount val="3"/>
                <c:pt idx="0">
                  <c:v>Mês 1</c:v>
                </c:pt>
                <c:pt idx="1">
                  <c:v>Mês 2</c:v>
                </c:pt>
                <c:pt idx="2">
                  <c:v>Mês 3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206400</c:v>
                </c:pt>
                <c:pt idx="1">
                  <c:v>251808</c:v>
                </c:pt>
                <c:pt idx="2">
                  <c:v>307205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37-4597-9B3A-3B4E335B3ED3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Planilha1!$A$2:$A$4</c:f>
              <c:strCache>
                <c:ptCount val="3"/>
                <c:pt idx="0">
                  <c:v>Mês 1</c:v>
                </c:pt>
                <c:pt idx="1">
                  <c:v>Mês 2</c:v>
                </c:pt>
                <c:pt idx="2">
                  <c:v>Mês 3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A37-4597-9B3A-3B4E335B3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4056784"/>
        <c:axId val="934062224"/>
      </c:lineChart>
      <c:catAx>
        <c:axId val="93405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062224"/>
        <c:crosses val="autoZero"/>
        <c:auto val="1"/>
        <c:lblAlgn val="ctr"/>
        <c:lblOffset val="100"/>
        <c:noMultiLvlLbl val="0"/>
      </c:catAx>
      <c:valAx>
        <c:axId val="934062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05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10000"/>
        <a:lumOff val="9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9103C-BEAA-455C-B136-AB306D8E0084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4564C-086E-4D3B-A450-0C009E8C8EC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30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59CDD-19E8-4CE1-BE51-699ED3CF14DF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752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B971-ABEF-4228-AE11-BF7F323EE124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065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4BB3-FA45-4EC3-B8F0-7041944E3C9A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8758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068F8-A0ED-466F-93E8-FAAD44FCA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935C0F-16E3-44B1-B9CD-E3BEA1243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74D9D-1A82-44B6-97D2-3BD52436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F2B2-AAD1-4010-8365-1C483B0107F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AAE957-BFFB-414D-9E7E-A3270FF4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C12F75-8116-4E6A-B8B5-9D8A1A04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556A-1C5E-4493-BE18-AA160FCC7F7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58113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94C0-31E8-472D-8781-4CF2081BB1A5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2143" y="6310312"/>
            <a:ext cx="2743200" cy="365125"/>
          </a:xfrm>
        </p:spPr>
        <p:txBody>
          <a:bodyPr/>
          <a:lstStyle>
            <a:lvl1pPr>
              <a:defRPr sz="1600" b="1"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2698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0FC3-E3EE-43BE-86B1-8B54149F580E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3280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7E251-4A88-4D02-80BC-1FF57F17C093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3219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EFAE6-94CF-4CB7-8EE0-44CED7D19772}" type="datetime1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7467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A7B-62F4-4C70-B7CF-17DE05B78792}" type="datetime1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736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BA270-4649-436D-B2F8-028E28C42549}" type="datetime1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468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DF4C-6635-415D-AAB3-BE4BEC62BD02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92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1419-28FC-4C4A-A35E-8E06C9348967}" type="datetime1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1941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3A3F-DC4F-4AA9-B04B-EB4964CAD472}" type="datetime1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1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0" r:id="rId3"/>
    <p:sldLayoutId id="2147483729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D5460F6-D6C0-4BC8-BECD-CEBCB2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FD774-A6F2-4336-91E1-40E56A2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64DFD3-B6F3-4E91-939F-93758E599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EF2B2-AAD1-4010-8365-1C483B0107FB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A7C655-0075-44BC-A779-5181D31D2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958044-4C91-41DC-8ECD-B3C38EE69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4556A-1C5E-4493-BE18-AA160FCC7F7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69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microsoft.com/office/2007/relationships/hdphoto" Target="../media/hdphoto1.wdp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14.svg"/><Relationship Id="rId10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3">
            <a:extLst>
              <a:ext uri="{FF2B5EF4-FFF2-40B4-BE49-F238E27FC236}">
                <a16:creationId xmlns:a16="http://schemas.microsoft.com/office/drawing/2014/main" id="{986B652B-1F00-44B1-A11E-2B0D1C12F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714" y="2489912"/>
            <a:ext cx="8870569" cy="18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26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1DBA8C7-0E27-F743-A3C9-F4DB185B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52E7D6C-7518-C14F-A058-55829554D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9464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upermercado: 40 dias de aniversário com dois mil produtos em oferta; veja  os preços - Economia - Extra Online">
            <a:extLst>
              <a:ext uri="{FF2B5EF4-FFF2-40B4-BE49-F238E27FC236}">
                <a16:creationId xmlns:a16="http://schemas.microsoft.com/office/drawing/2014/main" id="{2E271BD2-03D9-49A1-A1B0-C83B6A09E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4D962-A40A-43C8-A29A-0AD763CB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80" y="365125"/>
            <a:ext cx="8930267" cy="802493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latin typeface="Roboto"/>
                <a:cs typeface="Calibri Light"/>
              </a:rPr>
              <a:t>O Novo </a:t>
            </a:r>
            <a:r>
              <a:rPr lang="en-US" sz="4800" b="1" err="1">
                <a:solidFill>
                  <a:srgbClr val="FFFFFF"/>
                </a:solidFill>
                <a:latin typeface="Roboto"/>
                <a:cs typeface="Calibri Light"/>
              </a:rPr>
              <a:t>Problema</a:t>
            </a:r>
            <a:endParaRPr lang="en-US" sz="4800" b="1">
              <a:solidFill>
                <a:srgbClr val="FFFFFF"/>
              </a:solidFill>
              <a:latin typeface="Roboto"/>
              <a:cs typeface="Calibri Ligh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94696-9678-46C5-804F-55F6885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5DDCF-A9CF-47D7-9D50-24684702D307}"/>
              </a:ext>
            </a:extLst>
          </p:cNvPr>
          <p:cNvSpPr/>
          <p:nvPr/>
        </p:nvSpPr>
        <p:spPr>
          <a:xfrm>
            <a:off x="1630867" y="2304586"/>
            <a:ext cx="8930267" cy="224882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592447-A15D-4AEF-A899-C4DAADF58C9B}"/>
              </a:ext>
            </a:extLst>
          </p:cNvPr>
          <p:cNvSpPr/>
          <p:nvPr/>
        </p:nvSpPr>
        <p:spPr>
          <a:xfrm>
            <a:off x="2110220" y="2592089"/>
            <a:ext cx="901390" cy="8828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15BAB0-1425-4DCE-9003-3C5EFBB52900}"/>
              </a:ext>
            </a:extLst>
          </p:cNvPr>
          <p:cNvSpPr/>
          <p:nvPr/>
        </p:nvSpPr>
        <p:spPr>
          <a:xfrm>
            <a:off x="3725669" y="2573374"/>
            <a:ext cx="901390" cy="8828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13C747-44F0-47D8-877A-A0A0539EC017}"/>
              </a:ext>
            </a:extLst>
          </p:cNvPr>
          <p:cNvSpPr/>
          <p:nvPr/>
        </p:nvSpPr>
        <p:spPr>
          <a:xfrm>
            <a:off x="5511130" y="2573375"/>
            <a:ext cx="901390" cy="8828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5A5A87-B4D8-49E1-9E97-61BC8BD860C7}"/>
              </a:ext>
            </a:extLst>
          </p:cNvPr>
          <p:cNvSpPr/>
          <p:nvPr/>
        </p:nvSpPr>
        <p:spPr>
          <a:xfrm>
            <a:off x="7294903" y="2573374"/>
            <a:ext cx="901390" cy="8828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D7C0D3C-D4C7-4CAC-A705-09F798E7F782}"/>
              </a:ext>
            </a:extLst>
          </p:cNvPr>
          <p:cNvSpPr/>
          <p:nvPr/>
        </p:nvSpPr>
        <p:spPr>
          <a:xfrm>
            <a:off x="9087334" y="2573374"/>
            <a:ext cx="901390" cy="8828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3C781-F6BE-42AF-8D55-975E9AFF47D9}"/>
              </a:ext>
            </a:extLst>
          </p:cNvPr>
          <p:cNvSpPr txBox="1"/>
          <p:nvPr/>
        </p:nvSpPr>
        <p:spPr>
          <a:xfrm>
            <a:off x="1640032" y="3590059"/>
            <a:ext cx="18270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  <a:cs typeface="Calibri"/>
              </a:rPr>
              <a:t> COMPUTADORES QUEIMADOS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AD8075-035D-40C1-9B2F-3E13A84FB0D5}"/>
              </a:ext>
            </a:extLst>
          </p:cNvPr>
          <p:cNvSpPr txBox="1"/>
          <p:nvPr/>
        </p:nvSpPr>
        <p:spPr>
          <a:xfrm>
            <a:off x="3347604" y="3590057"/>
            <a:ext cx="16608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  <a:cs typeface="Calibri"/>
              </a:rPr>
              <a:t>ATRASO NO ATENDIMENTO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8AEF9-ABEA-477C-88F2-2BCD3FFF71DC}"/>
              </a:ext>
            </a:extLst>
          </p:cNvPr>
          <p:cNvSpPr txBox="1"/>
          <p:nvPr/>
        </p:nvSpPr>
        <p:spPr>
          <a:xfrm>
            <a:off x="5140035" y="3590056"/>
            <a:ext cx="16608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PERDA DE DADOS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CB4EF8-8C4E-4296-B661-1F879363DB9D}"/>
              </a:ext>
            </a:extLst>
          </p:cNvPr>
          <p:cNvSpPr txBox="1"/>
          <p:nvPr/>
        </p:nvSpPr>
        <p:spPr>
          <a:xfrm>
            <a:off x="6923808" y="3590057"/>
            <a:ext cx="16608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GASTO DE RECURSOS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7CCAB-3788-4EBC-A6FB-6E71F720EC4A}"/>
              </a:ext>
            </a:extLst>
          </p:cNvPr>
          <p:cNvSpPr txBox="1"/>
          <p:nvPr/>
        </p:nvSpPr>
        <p:spPr>
          <a:xfrm>
            <a:off x="8543058" y="3590057"/>
            <a:ext cx="1998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  <a:cs typeface="Calibri"/>
              </a:rPr>
              <a:t>FREQUENTEMENTE LIGADOS</a:t>
            </a:r>
          </a:p>
        </p:txBody>
      </p:sp>
      <p:pic>
        <p:nvPicPr>
          <p:cNvPr id="32" name="Graphic 28" descr="Group">
            <a:extLst>
              <a:ext uri="{FF2B5EF4-FFF2-40B4-BE49-F238E27FC236}">
                <a16:creationId xmlns:a16="http://schemas.microsoft.com/office/drawing/2014/main" id="{3B726F93-3A45-42F8-A9F3-B60BA6736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3993" y="2733674"/>
            <a:ext cx="568037" cy="568037"/>
          </a:xfrm>
          <a:prstGeom prst="rect">
            <a:avLst/>
          </a:prstGeom>
        </p:spPr>
      </p:pic>
      <p:pic>
        <p:nvPicPr>
          <p:cNvPr id="37" name="Graphic 37" descr="Computer">
            <a:extLst>
              <a:ext uri="{FF2B5EF4-FFF2-40B4-BE49-F238E27FC236}">
                <a16:creationId xmlns:a16="http://schemas.microsoft.com/office/drawing/2014/main" id="{6BA88AA2-BADE-4D2E-9715-83858494B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0274" y="2673272"/>
            <a:ext cx="706583" cy="720437"/>
          </a:xfrm>
          <a:prstGeom prst="rect">
            <a:avLst/>
          </a:prstGeom>
        </p:spPr>
      </p:pic>
      <p:pic>
        <p:nvPicPr>
          <p:cNvPr id="38" name="Graphic 38" descr="Disk">
            <a:extLst>
              <a:ext uri="{FF2B5EF4-FFF2-40B4-BE49-F238E27FC236}">
                <a16:creationId xmlns:a16="http://schemas.microsoft.com/office/drawing/2014/main" id="{96AD1839-97EB-44B7-B384-7DAC902C6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3381" y="2625960"/>
            <a:ext cx="762001" cy="789710"/>
          </a:xfrm>
          <a:prstGeom prst="rect">
            <a:avLst/>
          </a:prstGeom>
        </p:spPr>
      </p:pic>
      <p:pic>
        <p:nvPicPr>
          <p:cNvPr id="39" name="Graphic 39" descr="Money">
            <a:extLst>
              <a:ext uri="{FF2B5EF4-FFF2-40B4-BE49-F238E27FC236}">
                <a16:creationId xmlns:a16="http://schemas.microsoft.com/office/drawing/2014/main" id="{2E4A88A8-164E-4733-BE3C-07F93A7CA9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12181" y="2654714"/>
            <a:ext cx="692728" cy="692728"/>
          </a:xfrm>
          <a:prstGeom prst="rect">
            <a:avLst/>
          </a:prstGeom>
        </p:spPr>
      </p:pic>
      <p:pic>
        <p:nvPicPr>
          <p:cNvPr id="5" name="Graphic 6" descr="Battery charging">
            <a:extLst>
              <a:ext uri="{FF2B5EF4-FFF2-40B4-BE49-F238E27FC236}">
                <a16:creationId xmlns:a16="http://schemas.microsoft.com/office/drawing/2014/main" id="{38A25269-B040-47FC-BC58-9A152121A6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4274" y="2681379"/>
            <a:ext cx="720437" cy="7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52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/>
      <p:bldP spid="20" grpId="0"/>
      <p:bldP spid="22" grpId="0"/>
      <p:bldP spid="24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8342AAF-C5F5-F347-B487-C375AD01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12CBB85-848D-6948-8A57-A09BB76B0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247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D962-A40A-43C8-A29A-0AD763CB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151"/>
            <a:ext cx="12192000" cy="802493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  <a:latin typeface="Roboto"/>
                <a:cs typeface="Calibri Light"/>
              </a:rPr>
              <a:t>Contextualização</a:t>
            </a:r>
            <a:r>
              <a:rPr lang="en-US">
                <a:solidFill>
                  <a:srgbClr val="FFFFFF"/>
                </a:solidFill>
                <a:latin typeface="Roboto"/>
                <a:cs typeface="Calibri Light"/>
              </a:rPr>
              <a:t> - Dados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94696-9678-46C5-804F-55F6885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290C9160-6AFD-4C89-B627-25F959F2E5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41080"/>
              </p:ext>
            </p:extLst>
          </p:nvPr>
        </p:nvGraphicFramePr>
        <p:xfrm>
          <a:off x="852823" y="1004023"/>
          <a:ext cx="10490889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03708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D962-A40A-43C8-A29A-0AD763CB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151"/>
            <a:ext cx="12192000" cy="802493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  <a:latin typeface="Roboto"/>
                <a:cs typeface="Calibri Light"/>
              </a:rPr>
              <a:t>Contextualização</a:t>
            </a:r>
            <a:r>
              <a:rPr lang="en-US">
                <a:solidFill>
                  <a:srgbClr val="FFFFFF"/>
                </a:solidFill>
                <a:latin typeface="Roboto"/>
                <a:cs typeface="Calibri Light"/>
              </a:rPr>
              <a:t> - Dados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94696-9678-46C5-804F-55F6885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7FA7D2E5-BC06-E14B-A1CB-54CA0B05F0CC}"/>
              </a:ext>
            </a:extLst>
          </p:cNvPr>
          <p:cNvGraphicFramePr/>
          <p:nvPr/>
        </p:nvGraphicFramePr>
        <p:xfrm>
          <a:off x="5926666" y="1074207"/>
          <a:ext cx="5182516" cy="5297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290C9160-6AFD-4C89-B627-25F959F2E5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421697"/>
              </p:ext>
            </p:extLst>
          </p:nvPr>
        </p:nvGraphicFramePr>
        <p:xfrm>
          <a:off x="572086" y="1074207"/>
          <a:ext cx="4886179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811825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F11EC6-02BD-4C46-B472-5DA32E23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F23C9F-10D3-4D16-A30A-6048864CA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1AB19C-993C-E746-BB3D-BFB95B9F1344}"/>
              </a:ext>
            </a:extLst>
          </p:cNvPr>
          <p:cNvSpPr txBox="1">
            <a:spLocks/>
          </p:cNvSpPr>
          <p:nvPr/>
        </p:nvSpPr>
        <p:spPr>
          <a:xfrm>
            <a:off x="4117974" y="2941093"/>
            <a:ext cx="3956051" cy="9758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FFFF"/>
                </a:solidFill>
              </a:rPr>
              <a:t>LLD </a:t>
            </a:r>
            <a:r>
              <a:rPr lang="en-US" b="1" err="1">
                <a:solidFill>
                  <a:srgbClr val="FFFFFF"/>
                </a:solidFill>
              </a:rPr>
              <a:t>atualizado</a:t>
            </a: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984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5FA7-EE66-4E19-B984-D84913EC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970" y="95637"/>
            <a:ext cx="10086534" cy="877279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Poppins" panose="00000500000000000000"/>
                <a:cs typeface="Calibri Light"/>
              </a:rPr>
              <a:t>Proto-Personas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4FDB9-D7F8-4171-9DAC-E803893B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C57F2B-8C20-4546-B7E4-44E5A003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58" y="972916"/>
            <a:ext cx="4679543" cy="5885084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9DC1E9-417A-453E-839D-DC0DDA9D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63" y="972917"/>
            <a:ext cx="4679542" cy="58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456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E3BBC-36CD-4F88-9FF7-C829BFFA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3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z="18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17</a:t>
            </a:fld>
            <a:endParaRPr lang="en-US" sz="1800">
              <a:solidFill>
                <a:schemeClr val="bg1">
                  <a:lumMod val="10000"/>
                  <a:lumOff val="90000"/>
                </a:schemeClr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6AC68-B3D5-46D7-9183-BCE761C6B2E2}"/>
              </a:ext>
            </a:extLst>
          </p:cNvPr>
          <p:cNvSpPr txBox="1"/>
          <p:nvPr/>
        </p:nvSpPr>
        <p:spPr>
          <a:xfrm>
            <a:off x="4724398" y="370130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latin typeface="Poppins" panose="00000500000000000000"/>
                <a:ea typeface="+mn-lt"/>
                <a:cs typeface="Calibri"/>
              </a:rPr>
              <a:t>User Stories</a:t>
            </a:r>
            <a:endParaRPr lang="en-US" sz="2800">
              <a:latin typeface="Poppins" panose="0000050000000000000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6E90928-A880-455E-929E-2D78028E1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714" y="1918412"/>
            <a:ext cx="8870569" cy="18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765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0CDC2-87C6-4DD8-B411-605D3FE49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2809"/>
            <a:ext cx="9144000" cy="233238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Eu, </a:t>
            </a:r>
            <a:r>
              <a:rPr lang="pt-BR" sz="32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enquanto</a:t>
            </a: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gerente do supermercado </a:t>
            </a:r>
            <a:r>
              <a:rPr lang="pt-BR" sz="32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quero </a:t>
            </a: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gerar relatórios sobre o fluxo de movimentação, </a:t>
            </a:r>
            <a:r>
              <a:rPr lang="pt-BR" sz="32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 </a:t>
            </a: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tomar decisões de como evitar superlotação.</a:t>
            </a:r>
            <a:endParaRPr lang="pt-BR" sz="3200" b="1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CD2874C-7CF4-4555-BDA9-A7C72CD71688}"/>
              </a:ext>
            </a:extLst>
          </p:cNvPr>
          <p:cNvSpPr txBox="1"/>
          <p:nvPr/>
        </p:nvSpPr>
        <p:spPr>
          <a:xfrm>
            <a:off x="477078" y="410818"/>
            <a:ext cx="227867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b="1">
                <a:solidFill>
                  <a:schemeClr val="bg1">
                    <a:lumMod val="95000"/>
                  </a:schemeClr>
                </a:solidFill>
                <a:latin typeface="Poppins"/>
                <a:ea typeface="Roboto" pitchFamily="2" charset="0"/>
              </a:rPr>
              <a:t>US 01</a:t>
            </a:r>
            <a:endParaRPr lang="pt-BR" sz="4800" b="1">
              <a:solidFill>
                <a:schemeClr val="bg1">
                  <a:lumMod val="95000"/>
                </a:schemeClr>
              </a:solidFill>
              <a:latin typeface="Roboto"/>
              <a:ea typeface="Robot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303C6D-C623-4E11-BB92-DFA1B1AF6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556" y="410818"/>
            <a:ext cx="834887" cy="8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7176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0CDC2-87C6-4DD8-B411-605D3FE49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7169"/>
            <a:ext cx="9144000" cy="222366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pt-BR" sz="3200">
                <a:solidFill>
                  <a:schemeClr val="bg1"/>
                </a:solidFill>
                <a:latin typeface="Poppins"/>
                <a:cs typeface="Poppins" panose="00000500000000000000" pitchFamily="2" charset="0"/>
              </a:rPr>
              <a:t>Eu, </a:t>
            </a:r>
            <a:r>
              <a:rPr lang="pt-BR" sz="3200" b="1">
                <a:solidFill>
                  <a:schemeClr val="bg1"/>
                </a:solidFill>
                <a:latin typeface="Poppins"/>
                <a:cs typeface="Poppins" panose="00000500000000000000" pitchFamily="2" charset="0"/>
              </a:rPr>
              <a:t>enquanto</a:t>
            </a:r>
            <a:r>
              <a:rPr lang="pt-BR" sz="3200">
                <a:solidFill>
                  <a:schemeClr val="bg1"/>
                </a:solidFill>
                <a:latin typeface="Poppins"/>
                <a:cs typeface="Poppins" panose="00000500000000000000" pitchFamily="2" charset="0"/>
              </a:rPr>
              <a:t> gerente de analista </a:t>
            </a:r>
            <a:r>
              <a:rPr lang="pt-BR" sz="3200" b="1">
                <a:solidFill>
                  <a:schemeClr val="bg1"/>
                </a:solidFill>
                <a:latin typeface="Poppins"/>
                <a:cs typeface="Poppins" panose="00000500000000000000" pitchFamily="2" charset="0"/>
              </a:rPr>
              <a:t>quero </a:t>
            </a:r>
            <a:r>
              <a:rPr lang="pt-BR" sz="3200">
                <a:solidFill>
                  <a:schemeClr val="bg1"/>
                </a:solidFill>
                <a:latin typeface="Poppins"/>
                <a:cs typeface="Poppins" panose="00000500000000000000" pitchFamily="2" charset="0"/>
              </a:rPr>
              <a:t>uma dashboard com uma melhor experiência de usuário, </a:t>
            </a:r>
            <a:r>
              <a:rPr lang="pt-BR" sz="3200" b="1">
                <a:solidFill>
                  <a:schemeClr val="bg1"/>
                </a:solidFill>
                <a:latin typeface="Poppins"/>
                <a:cs typeface="Poppins" panose="00000500000000000000" pitchFamily="2" charset="0"/>
              </a:rPr>
              <a:t>para</a:t>
            </a:r>
            <a:r>
              <a:rPr lang="pt-BR" sz="3200">
                <a:solidFill>
                  <a:schemeClr val="bg1"/>
                </a:solidFill>
                <a:latin typeface="Poppins"/>
                <a:cs typeface="Poppins" panose="00000500000000000000" pitchFamily="2" charset="0"/>
              </a:rPr>
              <a:t> ter uma melhor visualização dos dados lidos.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D9C501-3969-484D-904F-F0F7D11B7346}"/>
              </a:ext>
            </a:extLst>
          </p:cNvPr>
          <p:cNvSpPr txBox="1"/>
          <p:nvPr/>
        </p:nvSpPr>
        <p:spPr>
          <a:xfrm>
            <a:off x="477078" y="410818"/>
            <a:ext cx="31725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b="1">
                <a:solidFill>
                  <a:schemeClr val="bg1">
                    <a:lumMod val="95000"/>
                  </a:schemeClr>
                </a:solidFill>
                <a:latin typeface="Poppins"/>
                <a:ea typeface="Roboto" pitchFamily="2" charset="0"/>
              </a:rPr>
              <a:t>US 02</a:t>
            </a:r>
            <a:endParaRPr lang="pt-BR" sz="4800" b="1">
              <a:solidFill>
                <a:schemeClr val="bg1">
                  <a:lumMod val="95000"/>
                </a:schemeClr>
              </a:solidFill>
              <a:latin typeface="Roboto"/>
              <a:ea typeface="Roboto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35F244-F79C-4DBA-B05E-ABAF1D104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556" y="410818"/>
            <a:ext cx="834887" cy="8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510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13DB48-77F6-4F7E-B8FC-8338AED95D15}"/>
              </a:ext>
            </a:extLst>
          </p:cNvPr>
          <p:cNvSpPr txBox="1"/>
          <p:nvPr/>
        </p:nvSpPr>
        <p:spPr>
          <a:xfrm>
            <a:off x="919211" y="481779"/>
            <a:ext cx="103535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>
                <a:solidFill>
                  <a:schemeClr val="bg1">
                    <a:lumMod val="10000"/>
                    <a:lumOff val="90000"/>
                  </a:schemeClr>
                </a:solidFill>
                <a:cs typeface="Calibri"/>
              </a:rPr>
              <a:t>Nossa Equipe</a:t>
            </a:r>
          </a:p>
        </p:txBody>
      </p:sp>
      <p:pic>
        <p:nvPicPr>
          <p:cNvPr id="3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4FA343E-33F0-43AF-B7AD-C01EA5E0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32" y="2954648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8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B73C52C-B598-4E35-A66F-6C1160EB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09" y="1695790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9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9438D44-7289-42F2-AA51-EDA6B6989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707" y="2834661"/>
            <a:ext cx="2051116" cy="202498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6" name="Picture 1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6DBCC07-6483-4E0B-BE0A-0A6B1095D1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19" r="-241" b="32097"/>
          <a:stretch/>
        </p:blipFill>
        <p:spPr>
          <a:xfrm>
            <a:off x="9864527" y="1731850"/>
            <a:ext cx="1901805" cy="191096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8A83CAC8-3502-3448-9FC2-E6A8C192B1DE}"/>
              </a:ext>
            </a:extLst>
          </p:cNvPr>
          <p:cNvSpPr txBox="1"/>
          <p:nvPr/>
        </p:nvSpPr>
        <p:spPr>
          <a:xfrm>
            <a:off x="4904560" y="3847327"/>
            <a:ext cx="2283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Gabriel Ronny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CAD63966-4DB2-EA4B-A631-377CCF612F3E}"/>
              </a:ext>
            </a:extLst>
          </p:cNvPr>
          <p:cNvSpPr txBox="1"/>
          <p:nvPr/>
        </p:nvSpPr>
        <p:spPr>
          <a:xfrm>
            <a:off x="7216702" y="5066043"/>
            <a:ext cx="2283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Josué</a:t>
            </a:r>
            <a:r>
              <a:rPr lang="en-US" b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Pereira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0ABBC421-8A38-044C-BAE3-1BDDDD0FE6A1}"/>
              </a:ext>
            </a:extLst>
          </p:cNvPr>
          <p:cNvSpPr txBox="1"/>
          <p:nvPr/>
        </p:nvSpPr>
        <p:spPr>
          <a:xfrm>
            <a:off x="9673866" y="3830307"/>
            <a:ext cx="2283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Patrick </a:t>
            </a:r>
            <a:r>
              <a:rPr lang="en-US" b="1" err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Lessa</a:t>
            </a:r>
            <a:endParaRPr lang="en-US" b="1">
              <a:solidFill>
                <a:srgbClr val="E7E6E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432071F0-713C-AF4F-92B2-90926EA3EBC0}"/>
              </a:ext>
            </a:extLst>
          </p:cNvPr>
          <p:cNvSpPr txBox="1"/>
          <p:nvPr/>
        </p:nvSpPr>
        <p:spPr>
          <a:xfrm>
            <a:off x="222164" y="3847154"/>
            <a:ext cx="2283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Alexandre </a:t>
            </a:r>
            <a:r>
              <a:rPr lang="en-US" b="1" err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Yucra</a:t>
            </a:r>
            <a:endParaRPr lang="en-US" b="1">
              <a:solidFill>
                <a:srgbClr val="E7E6E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EBFCC9FC-91CB-8E43-AD39-E32496858B80}"/>
              </a:ext>
            </a:extLst>
          </p:cNvPr>
          <p:cNvSpPr txBox="1"/>
          <p:nvPr/>
        </p:nvSpPr>
        <p:spPr>
          <a:xfrm>
            <a:off x="2571276" y="5100022"/>
            <a:ext cx="2283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7E6E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Felipe Azevedo</a:t>
            </a:r>
          </a:p>
        </p:txBody>
      </p:sp>
      <p:pic>
        <p:nvPicPr>
          <p:cNvPr id="21" name="Imagem 20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BD5BBA2D-F282-45A2-B4F2-BB18F7610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28" y="1695790"/>
            <a:ext cx="1905000" cy="1905000"/>
          </a:xfrm>
          <a:prstGeom prst="ellipse">
            <a:avLst/>
          </a:prstGeom>
        </p:spPr>
      </p:pic>
      <p:sp>
        <p:nvSpPr>
          <p:cNvPr id="5" name="Espaço Reservado para Número de Slide 6">
            <a:extLst>
              <a:ext uri="{FF2B5EF4-FFF2-40B4-BE49-F238E27FC236}">
                <a16:creationId xmlns:a16="http://schemas.microsoft.com/office/drawing/2014/main" id="{1D596B77-624D-467E-BFFD-A865E624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310312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2</a:t>
            </a:fld>
            <a:endParaRPr lang="en-US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72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0CDC2-87C6-4DD8-B411-605D3FE49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7815"/>
            <a:ext cx="9144000" cy="206237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Eu, </a:t>
            </a:r>
            <a:r>
              <a:rPr lang="pt-BR" sz="32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enquanto</a:t>
            </a: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dono do supermercado </a:t>
            </a:r>
            <a:r>
              <a:rPr lang="pt-BR" sz="32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quero </a:t>
            </a: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 o sistema fique sempre disponível, </a:t>
            </a:r>
            <a:r>
              <a:rPr lang="pt-BR" sz="32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  </a:t>
            </a: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consultar os dados em qualquer momento.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77690A-A714-476C-80F0-47AAE97A67AB}"/>
              </a:ext>
            </a:extLst>
          </p:cNvPr>
          <p:cNvSpPr txBox="1"/>
          <p:nvPr/>
        </p:nvSpPr>
        <p:spPr>
          <a:xfrm>
            <a:off x="477078" y="410818"/>
            <a:ext cx="398463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b="1">
                <a:solidFill>
                  <a:schemeClr val="bg1">
                    <a:lumMod val="95000"/>
                  </a:schemeClr>
                </a:solidFill>
                <a:latin typeface="Poppins"/>
                <a:ea typeface="Roboto" pitchFamily="2" charset="0"/>
              </a:rPr>
              <a:t>US 03</a:t>
            </a:r>
            <a:endParaRPr lang="pt-BR" sz="4800" b="1">
              <a:solidFill>
                <a:schemeClr val="bg1">
                  <a:lumMod val="95000"/>
                </a:schemeClr>
              </a:solidFill>
              <a:latin typeface="Roboto"/>
              <a:ea typeface="Roboto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8A3BC8-775F-4CC8-81FA-E7B0E4DA0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556" y="410818"/>
            <a:ext cx="834887" cy="8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606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0CDC2-87C6-4DD8-B411-605D3FE49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3686"/>
            <a:ext cx="9144000" cy="2210628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Eu, </a:t>
            </a:r>
            <a:r>
              <a:rPr lang="pt-BR" sz="32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enquanto</a:t>
            </a: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dono do supermercado </a:t>
            </a:r>
            <a:r>
              <a:rPr lang="pt-BR" sz="32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quero </a:t>
            </a: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acessar o sistema no meu smartphone </a:t>
            </a:r>
            <a:r>
              <a:rPr lang="pt-BR" sz="32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 </a:t>
            </a:r>
            <a:r>
              <a:rPr lang="pt-BR" sz="3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facilitar o acesso das informações. 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A63FA1-55B7-4944-9DD0-91D5090F82EE}"/>
              </a:ext>
            </a:extLst>
          </p:cNvPr>
          <p:cNvSpPr txBox="1"/>
          <p:nvPr/>
        </p:nvSpPr>
        <p:spPr>
          <a:xfrm>
            <a:off x="477078" y="410818"/>
            <a:ext cx="443633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b="1">
                <a:solidFill>
                  <a:schemeClr val="bg1">
                    <a:lumMod val="95000"/>
                  </a:schemeClr>
                </a:solidFill>
                <a:latin typeface="Poppins"/>
                <a:ea typeface="Roboto" pitchFamily="2" charset="0"/>
              </a:rPr>
              <a:t>US 05</a:t>
            </a:r>
            <a:endParaRPr lang="pt-BR" sz="4800" b="1">
              <a:solidFill>
                <a:schemeClr val="bg1">
                  <a:lumMod val="95000"/>
                </a:schemeClr>
              </a:solidFill>
              <a:latin typeface="Roboto"/>
              <a:ea typeface="Roboto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2FBAC1-FBA0-4806-AFE0-41F22BD94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556" y="410818"/>
            <a:ext cx="834887" cy="8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861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D962-A40A-43C8-A29A-0AD763CB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884" y="320507"/>
            <a:ext cx="8752232" cy="802493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rgbClr val="FFFFFF"/>
                </a:solidFill>
                <a:latin typeface="Roboto"/>
                <a:cs typeface="Calibri Light"/>
              </a:rPr>
              <a:t>Novas Demandas</a:t>
            </a:r>
            <a:endParaRPr lang="pt-BR" b="1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94696-9678-46C5-804F-55F6885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906EEC-17EF-4809-B775-0610E210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7" y="1279104"/>
            <a:ext cx="10855711" cy="51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5175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D168F4-5FB1-418D-99BB-3E9F1951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7467EE-2371-44D1-BE76-8A286036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31181-6C43-414C-9AFE-2DEAEA73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76" y="2797718"/>
            <a:ext cx="11295647" cy="1262563"/>
          </a:xfr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</p:spPr>
        <p:txBody>
          <a:bodyPr/>
          <a:lstStyle/>
          <a:p>
            <a:pPr algn="ctr"/>
            <a:r>
              <a:rPr lang="pt-BR" b="1">
                <a:solidFill>
                  <a:srgbClr val="FFFFFF"/>
                </a:solidFill>
                <a:cs typeface="Calibri Light"/>
              </a:rPr>
              <a:t>Atualizações na modelagem do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729875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E3BBC-36CD-4F88-9FF7-C829BFFA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6AC68-B3D5-46D7-9183-BCE761C6B2E2}"/>
              </a:ext>
            </a:extLst>
          </p:cNvPr>
          <p:cNvSpPr txBox="1"/>
          <p:nvPr/>
        </p:nvSpPr>
        <p:spPr>
          <a:xfrm>
            <a:off x="3187409" y="3469013"/>
            <a:ext cx="65755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err="1">
                <a:solidFill>
                  <a:srgbClr val="FFFFFF"/>
                </a:solidFill>
                <a:latin typeface="Poppins" panose="00000500000000000000"/>
                <a:ea typeface="+mn-lt"/>
                <a:cs typeface="Calibri"/>
              </a:rPr>
              <a:t>Protótipo</a:t>
            </a:r>
            <a:r>
              <a:rPr lang="en-US" sz="3600">
                <a:solidFill>
                  <a:srgbClr val="FFFFFF"/>
                </a:solidFill>
                <a:latin typeface="Poppins" panose="00000500000000000000"/>
                <a:ea typeface="+mn-lt"/>
                <a:cs typeface="Calibri"/>
              </a:rPr>
              <a:t> Dashboard Java</a:t>
            </a:r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6E90928-A880-455E-929E-2D78028E1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714" y="1918412"/>
            <a:ext cx="8870569" cy="18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8097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7467EE-2371-44D1-BE76-8A286036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E0F3769A-D4E5-4C20-B29B-18E7E8988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18" y="-465"/>
            <a:ext cx="12194836" cy="68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1026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7AB60D5-0C87-734B-B370-19E14575A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734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31181-6C43-414C-9AFE-2DEAEA73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038" y="2756192"/>
            <a:ext cx="5685924" cy="1345615"/>
          </a:xfr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>
                <a:solidFill>
                  <a:srgbClr val="FFFFFF"/>
                </a:solidFill>
                <a:cs typeface="Calibri Light"/>
              </a:rPr>
              <a:t>API </a:t>
            </a:r>
            <a:r>
              <a:rPr lang="en-US" err="1">
                <a:solidFill>
                  <a:srgbClr val="FFFFFF"/>
                </a:solidFill>
                <a:cs typeface="Calibri Light"/>
              </a:rPr>
              <a:t>em</a:t>
            </a:r>
            <a:r>
              <a:rPr lang="en-US">
                <a:solidFill>
                  <a:srgbClr val="FFFFFF"/>
                </a:solidFill>
                <a:cs typeface="Calibri Light"/>
              </a:rPr>
              <a:t> Python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7467EE-2371-44D1-BE76-8A286036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17484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26</a:t>
            </a:fld>
            <a:endParaRPr lang="en-US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1853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540D443-020A-3B49-BB65-05B5E3F99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1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-28575"/>
            <a:ext cx="12242800" cy="688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31181-6C43-414C-9AFE-2DEAEA73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919" y="2614229"/>
            <a:ext cx="6043362" cy="1629541"/>
          </a:xfr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pt-BR">
                <a:solidFill>
                  <a:srgbClr val="FFFFFF"/>
                </a:solidFill>
                <a:cs typeface="Calibri Light"/>
              </a:rPr>
              <a:t>Ferramenta de Gestão:</a:t>
            </a:r>
            <a:br>
              <a:rPr lang="pt-BR">
                <a:solidFill>
                  <a:srgbClr val="FFFFFF"/>
                </a:solidFill>
                <a:cs typeface="Calibri Light"/>
              </a:rPr>
            </a:br>
            <a:r>
              <a:rPr lang="pt-BR" err="1">
                <a:solidFill>
                  <a:srgbClr val="FFFFFF"/>
                </a:solidFill>
                <a:cs typeface="Calibri Light"/>
              </a:rPr>
              <a:t>Planner</a:t>
            </a:r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7467EE-2371-44D1-BE76-8A286036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17484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27</a:t>
            </a:fld>
            <a:endParaRPr lang="en-US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8474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1181-6C43-414C-9AFE-2DEAEA73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76" y="492878"/>
            <a:ext cx="11067047" cy="1027196"/>
          </a:xfrm>
        </p:spPr>
        <p:txBody>
          <a:bodyPr/>
          <a:lstStyle/>
          <a:p>
            <a:pPr algn="ctr"/>
            <a:r>
              <a:rPr lang="pt-BR" b="1">
                <a:solidFill>
                  <a:srgbClr val="FFFFFF"/>
                </a:solidFill>
                <a:cs typeface="Calibri Light"/>
              </a:rPr>
              <a:t>Conclusão de Sprint</a:t>
            </a:r>
            <a:endParaRPr lang="pt-BR" b="1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7467EE-2371-44D1-BE76-8A286036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549C6A0-7C75-C748-8F0A-991A614D03CF}"/>
              </a:ext>
            </a:extLst>
          </p:cNvPr>
          <p:cNvSpPr txBox="1"/>
          <p:nvPr/>
        </p:nvSpPr>
        <p:spPr>
          <a:xfrm>
            <a:off x="3874291" y="2305615"/>
            <a:ext cx="4443415" cy="2246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>
                <a:solidFill>
                  <a:srgbClr val="FFFFFF"/>
                </a:solidFill>
                <a:cs typeface="Calibri"/>
              </a:rPr>
              <a:t>Mudança de Equipe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>
                <a:solidFill>
                  <a:srgbClr val="FFFFFF"/>
                </a:solidFill>
                <a:cs typeface="Calibri"/>
              </a:rPr>
              <a:t>Tecnologias Novas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>
                <a:solidFill>
                  <a:srgbClr val="FFFFFF"/>
                </a:solidFill>
                <a:cs typeface="Calibri"/>
              </a:rPr>
              <a:t>Gerenciamento de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>
                <a:solidFill>
                  <a:srgbClr val="FFFFFF"/>
                </a:solidFill>
                <a:cs typeface="Calibri"/>
              </a:rPr>
              <a:t>Comunicação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>
                <a:solidFill>
                  <a:srgbClr val="FFFFFF"/>
                </a:solidFill>
                <a:cs typeface="Calibri"/>
              </a:rPr>
              <a:t>Organização</a:t>
            </a:r>
          </a:p>
        </p:txBody>
      </p:sp>
    </p:spTree>
    <p:extLst>
      <p:ext uri="{BB962C8B-B14F-4D97-AF65-F5344CB8AC3E}">
        <p14:creationId xmlns:p14="http://schemas.microsoft.com/office/powerpoint/2010/main" val="187122716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E3BBC-36CD-4F88-9FF7-C829BFFA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6AC68-B3D5-46D7-9183-BCE761C6B2E2}"/>
              </a:ext>
            </a:extLst>
          </p:cNvPr>
          <p:cNvSpPr txBox="1"/>
          <p:nvPr/>
        </p:nvSpPr>
        <p:spPr>
          <a:xfrm>
            <a:off x="2806409" y="3428908"/>
            <a:ext cx="65755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latin typeface="Poppins" panose="00000500000000000000"/>
                <a:ea typeface="+mn-lt"/>
                <a:cs typeface="Calibri"/>
              </a:rPr>
              <a:t>Obrigado a Todos!</a:t>
            </a:r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6E90928-A880-455E-929E-2D78028E1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714" y="895727"/>
            <a:ext cx="8870569" cy="18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48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permercado: 40 dias de aniversário com dois mil produtos em oferta; veja  os preços - Economia - Extra Online">
            <a:extLst>
              <a:ext uri="{FF2B5EF4-FFF2-40B4-BE49-F238E27FC236}">
                <a16:creationId xmlns:a16="http://schemas.microsoft.com/office/drawing/2014/main" id="{D3C21F66-035C-C54E-8AE8-18C7C52A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8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646D255-4486-4AD9-8E43-99DAB0B27429}"/>
              </a:ext>
            </a:extLst>
          </p:cNvPr>
          <p:cNvSpPr txBox="1"/>
          <p:nvPr/>
        </p:nvSpPr>
        <p:spPr>
          <a:xfrm>
            <a:off x="1634604" y="402105"/>
            <a:ext cx="893026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800" b="1">
                <a:solidFill>
                  <a:srgbClr val="FFFFFF"/>
                </a:solidFill>
                <a:latin typeface="Roboto"/>
                <a:ea typeface="Roboto" pitchFamily="2" charset="0"/>
              </a:rPr>
              <a:t>Sobre o Problema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A2B2EA-E680-4F64-B431-9ECC0C280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3</a:t>
            </a:fld>
            <a:endParaRPr lang="en-US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5B3BC-8735-486D-8859-1EE4071658CE}"/>
              </a:ext>
            </a:extLst>
          </p:cNvPr>
          <p:cNvSpPr/>
          <p:nvPr/>
        </p:nvSpPr>
        <p:spPr>
          <a:xfrm>
            <a:off x="1634604" y="2304733"/>
            <a:ext cx="8930267" cy="2248828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C87958-23A4-4FBA-B855-8C118525359B}"/>
              </a:ext>
            </a:extLst>
          </p:cNvPr>
          <p:cNvSpPr/>
          <p:nvPr/>
        </p:nvSpPr>
        <p:spPr>
          <a:xfrm>
            <a:off x="2043904" y="2573374"/>
            <a:ext cx="901390" cy="88280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D9F9D0-C01C-423A-B394-BAA33EA05ED8}"/>
              </a:ext>
            </a:extLst>
          </p:cNvPr>
          <p:cNvSpPr/>
          <p:nvPr/>
        </p:nvSpPr>
        <p:spPr>
          <a:xfrm>
            <a:off x="3725669" y="2573374"/>
            <a:ext cx="901390" cy="8828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E324A2-46A1-4815-B8D9-D2F15B641D7C}"/>
              </a:ext>
            </a:extLst>
          </p:cNvPr>
          <p:cNvSpPr/>
          <p:nvPr/>
        </p:nvSpPr>
        <p:spPr>
          <a:xfrm>
            <a:off x="5511130" y="2573375"/>
            <a:ext cx="901390" cy="8828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61F3EC-A3F2-4245-87AB-4621C7441453}"/>
              </a:ext>
            </a:extLst>
          </p:cNvPr>
          <p:cNvSpPr/>
          <p:nvPr/>
        </p:nvSpPr>
        <p:spPr>
          <a:xfrm>
            <a:off x="7294903" y="2573374"/>
            <a:ext cx="901390" cy="88280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47403C-4D79-420C-990B-67097160C0AD}"/>
              </a:ext>
            </a:extLst>
          </p:cNvPr>
          <p:cNvSpPr/>
          <p:nvPr/>
        </p:nvSpPr>
        <p:spPr>
          <a:xfrm>
            <a:off x="9087334" y="2573374"/>
            <a:ext cx="901390" cy="8828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D5DAF-2C04-482B-A01E-6610571F8052}"/>
              </a:ext>
            </a:extLst>
          </p:cNvPr>
          <p:cNvSpPr txBox="1"/>
          <p:nvPr/>
        </p:nvSpPr>
        <p:spPr>
          <a:xfrm>
            <a:off x="1667741" y="3590059"/>
            <a:ext cx="16608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LONGO TEMPO DE ESPERA</a:t>
            </a:r>
            <a:endParaRPr lang="en-US">
              <a:solidFill>
                <a:schemeClr val="bg1">
                  <a:lumMod val="10000"/>
                  <a:lumOff val="90000"/>
                </a:schemeClr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222EB-115A-4807-9401-3675EBB21844}"/>
              </a:ext>
            </a:extLst>
          </p:cNvPr>
          <p:cNvSpPr txBox="1"/>
          <p:nvPr/>
        </p:nvSpPr>
        <p:spPr>
          <a:xfrm>
            <a:off x="3347604" y="3590057"/>
            <a:ext cx="16608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GRANDES QUANTIDADES DE FILA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CEF08-C44F-41A2-86E9-082EAF1A3973}"/>
              </a:ext>
            </a:extLst>
          </p:cNvPr>
          <p:cNvSpPr txBox="1"/>
          <p:nvPr/>
        </p:nvSpPr>
        <p:spPr>
          <a:xfrm>
            <a:off x="5140035" y="3590056"/>
            <a:ext cx="16608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FALTA DE FUNCIONÁRIOS NO CAIXA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3C2B2D-C197-4609-A22B-D380E944A0C3}"/>
              </a:ext>
            </a:extLst>
          </p:cNvPr>
          <p:cNvSpPr txBox="1"/>
          <p:nvPr/>
        </p:nvSpPr>
        <p:spPr>
          <a:xfrm>
            <a:off x="6923808" y="3590057"/>
            <a:ext cx="16608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DESISTÊNCIA DOS CLIENTES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E11C9F-D08E-4A81-B90A-2A0D7A850B14}"/>
              </a:ext>
            </a:extLst>
          </p:cNvPr>
          <p:cNvSpPr txBox="1"/>
          <p:nvPr/>
        </p:nvSpPr>
        <p:spPr>
          <a:xfrm>
            <a:off x="8543058" y="3590057"/>
            <a:ext cx="19985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DESINFORMAÇÃO DOS HORÁRIOS DE PICO</a:t>
            </a:r>
          </a:p>
        </p:txBody>
      </p:sp>
      <p:pic>
        <p:nvPicPr>
          <p:cNvPr id="26" name="Graphic 26" descr="Stopwatch">
            <a:extLst>
              <a:ext uri="{FF2B5EF4-FFF2-40B4-BE49-F238E27FC236}">
                <a16:creationId xmlns:a16="http://schemas.microsoft.com/office/drawing/2014/main" id="{4C922330-50B2-4BAA-99A9-351C0F799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7118" y="2738003"/>
            <a:ext cx="533401" cy="550719"/>
          </a:xfrm>
          <a:prstGeom prst="rect">
            <a:avLst/>
          </a:prstGeom>
        </p:spPr>
      </p:pic>
      <p:pic>
        <p:nvPicPr>
          <p:cNvPr id="27" name="Graphic 27" descr="Periodic Graph">
            <a:extLst>
              <a:ext uri="{FF2B5EF4-FFF2-40B4-BE49-F238E27FC236}">
                <a16:creationId xmlns:a16="http://schemas.microsoft.com/office/drawing/2014/main" id="{F51986D7-7110-40D9-9D24-A73DE39D7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300" y="2729344"/>
            <a:ext cx="559378" cy="568037"/>
          </a:xfrm>
          <a:prstGeom prst="rect">
            <a:avLst/>
          </a:prstGeom>
        </p:spPr>
      </p:pic>
      <p:pic>
        <p:nvPicPr>
          <p:cNvPr id="28" name="Graphic 28" descr="Group">
            <a:extLst>
              <a:ext uri="{FF2B5EF4-FFF2-40B4-BE49-F238E27FC236}">
                <a16:creationId xmlns:a16="http://schemas.microsoft.com/office/drawing/2014/main" id="{B3A8CCD0-97E6-4343-9567-5D537C188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3993" y="2733674"/>
            <a:ext cx="568037" cy="568037"/>
          </a:xfrm>
          <a:prstGeom prst="rect">
            <a:avLst/>
          </a:prstGeom>
        </p:spPr>
      </p:pic>
      <p:pic>
        <p:nvPicPr>
          <p:cNvPr id="29" name="Graphic 29" descr="Users">
            <a:extLst>
              <a:ext uri="{FF2B5EF4-FFF2-40B4-BE49-F238E27FC236}">
                <a16:creationId xmlns:a16="http://schemas.microsoft.com/office/drawing/2014/main" id="{88A59072-2411-465D-9BB1-7B50FC2E7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1232" y="2694709"/>
            <a:ext cx="628650" cy="628650"/>
          </a:xfrm>
          <a:prstGeom prst="rect">
            <a:avLst/>
          </a:prstGeom>
        </p:spPr>
      </p:pic>
      <p:pic>
        <p:nvPicPr>
          <p:cNvPr id="30" name="Graphic 30" descr="Badge Unfollow">
            <a:extLst>
              <a:ext uri="{FF2B5EF4-FFF2-40B4-BE49-F238E27FC236}">
                <a16:creationId xmlns:a16="http://schemas.microsoft.com/office/drawing/2014/main" id="{4A261722-C4BE-4CDE-B8CB-AD3D68E3D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1789" y="2690378"/>
            <a:ext cx="619992" cy="645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BAE1C0-F068-458D-B82E-91AA12AAD165}"/>
              </a:ext>
            </a:extLst>
          </p:cNvPr>
          <p:cNvSpPr txBox="1"/>
          <p:nvPr/>
        </p:nvSpPr>
        <p:spPr>
          <a:xfrm>
            <a:off x="247650" y="6395605"/>
            <a:ext cx="43191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FFFFFF"/>
                </a:solidFill>
              </a:rPr>
              <a:t>Fontes: </a:t>
            </a:r>
            <a:r>
              <a:rPr lang="en-US" sz="1200" err="1">
                <a:solidFill>
                  <a:srgbClr val="FFFFFF"/>
                </a:solidFill>
              </a:rPr>
              <a:t>NewTrade</a:t>
            </a:r>
            <a:r>
              <a:rPr lang="en-US" sz="1200">
                <a:solidFill>
                  <a:srgbClr val="FFFFFF"/>
                </a:solidFill>
              </a:rPr>
              <a:t>, Casa Magalhães, </a:t>
            </a:r>
            <a:r>
              <a:rPr lang="en-US" sz="1200" err="1">
                <a:solidFill>
                  <a:srgbClr val="FFFFFF"/>
                </a:solidFill>
              </a:rPr>
              <a:t>Infogram</a:t>
            </a:r>
            <a:r>
              <a:rPr lang="en-US" sz="1200">
                <a:solidFill>
                  <a:srgbClr val="FFFFFF"/>
                </a:solidFill>
              </a:rPr>
              <a:t>, Apas Show, </a:t>
            </a:r>
            <a:r>
              <a:rPr lang="en-US" sz="1200" err="1">
                <a:solidFill>
                  <a:srgbClr val="FFFFFF"/>
                </a:solidFill>
              </a:rPr>
              <a:t>ViaSoft</a:t>
            </a:r>
            <a:endParaRPr lang="en-US" sz="1200" err="1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92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404D32C-2A36-4C7C-BD80-3A6A2C02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1AB978-A004-42B9-B841-D55256E5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54262" cy="6854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8A31C-E118-43BB-AC49-2340AD18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216" y="2917317"/>
            <a:ext cx="1443567" cy="1020288"/>
          </a:xfr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</p:spPr>
        <p:txBody>
          <a:bodyPr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HLD</a:t>
            </a:r>
          </a:p>
        </p:txBody>
      </p:sp>
    </p:spTree>
    <p:extLst>
      <p:ext uri="{BB962C8B-B14F-4D97-AF65-F5344CB8AC3E}">
        <p14:creationId xmlns:p14="http://schemas.microsoft.com/office/powerpoint/2010/main" val="2393212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88B3796-D161-494E-A8A5-9D64B414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  <p:pic>
        <p:nvPicPr>
          <p:cNvPr id="8" name="Espaço Reservado para Conteúdo 7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3B388A0F-9B96-4BC0-B3B3-A3E2C7B91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F221E7A-0369-C846-9D30-43E3ABE2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2F34A0-4A5B-5D4F-BDEC-4374A03C1121}"/>
              </a:ext>
            </a:extLst>
          </p:cNvPr>
          <p:cNvSpPr txBox="1">
            <a:spLocks/>
          </p:cNvSpPr>
          <p:nvPr/>
        </p:nvSpPr>
        <p:spPr>
          <a:xfrm>
            <a:off x="5374216" y="2918856"/>
            <a:ext cx="1443567" cy="102028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10000"/>
                <a:lumOff val="9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FFFF"/>
                </a:solidFill>
              </a:rPr>
              <a:t>LLD</a:t>
            </a:r>
          </a:p>
        </p:txBody>
      </p:sp>
    </p:spTree>
    <p:extLst>
      <p:ext uri="{BB962C8B-B14F-4D97-AF65-F5344CB8AC3E}">
        <p14:creationId xmlns:p14="http://schemas.microsoft.com/office/powerpoint/2010/main" val="146317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CB5AEB-2127-411B-BBF6-ABEEAA1D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1" y="846667"/>
            <a:ext cx="10750854" cy="614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4D962-A40A-43C8-A29A-0AD763CB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882" y="309953"/>
            <a:ext cx="8752232" cy="80249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Atualizações</a:t>
            </a:r>
            <a:r>
              <a:rPr lang="en-US" b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 no software </a:t>
            </a:r>
            <a:r>
              <a:rPr lang="en-US" b="1" err="1">
                <a:solidFill>
                  <a:srgbClr val="FFFFFF"/>
                </a:solidFill>
                <a:latin typeface="Roboto"/>
                <a:ea typeface="Roboto" pitchFamily="2" charset="0"/>
                <a:cs typeface="Calibri Light"/>
              </a:rPr>
              <a:t>legado</a:t>
            </a:r>
            <a:endParaRPr lang="en-US" b="1">
              <a:solidFill>
                <a:srgbClr val="FFFFFF"/>
              </a:solidFill>
              <a:latin typeface="Roboto"/>
              <a:ea typeface="Roboto" pitchFamily="2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194696-9678-46C5-804F-55F68850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14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E3BBC-36CD-4F88-9FF7-C829BFFA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6AC68-B3D5-46D7-9183-BCE761C6B2E2}"/>
              </a:ext>
            </a:extLst>
          </p:cNvPr>
          <p:cNvSpPr txBox="1"/>
          <p:nvPr/>
        </p:nvSpPr>
        <p:spPr>
          <a:xfrm>
            <a:off x="2628148" y="3792179"/>
            <a:ext cx="6935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>
                <a:solidFill>
                  <a:srgbClr val="FFFFFF"/>
                </a:solidFill>
                <a:latin typeface="Poppins"/>
                <a:ea typeface="+mn-lt"/>
                <a:cs typeface="+mn-lt"/>
              </a:rPr>
              <a:t>Protótipos das Atualizações</a:t>
            </a:r>
            <a:endParaRPr lang="pt-BR" sz="3600">
              <a:solidFill>
                <a:srgbClr val="FFFFFF"/>
              </a:solidFill>
              <a:latin typeface="Poppins"/>
              <a:cs typeface="Calibri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6E90928-A880-455E-929E-2D78028E1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714" y="1918412"/>
            <a:ext cx="8870569" cy="18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690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3905E01-1DEC-2E46-910D-042B7671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A68A5E76-9494-8142-BCC4-B93E0448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378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CCC5BFE-1206-FD4F-A884-9EBF83F8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5012425-9818-2844-98F6-81CE9BBCA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4125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Personalizada 1">
      <a:dk1>
        <a:sysClr val="windowText" lastClr="000000"/>
      </a:dk1>
      <a:lt1>
        <a:srgbClr val="26262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0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Tema do Office</vt:lpstr>
      <vt:lpstr>PowerPoint Presentation</vt:lpstr>
      <vt:lpstr>PowerPoint Presentation</vt:lpstr>
      <vt:lpstr>PowerPoint Presentation</vt:lpstr>
      <vt:lpstr>HLD</vt:lpstr>
      <vt:lpstr>PowerPoint Presentation</vt:lpstr>
      <vt:lpstr>Atualizações no software legado</vt:lpstr>
      <vt:lpstr>PowerPoint Presentation</vt:lpstr>
      <vt:lpstr>PowerPoint Presentation</vt:lpstr>
      <vt:lpstr>PowerPoint Presentation</vt:lpstr>
      <vt:lpstr>PowerPoint Presentation</vt:lpstr>
      <vt:lpstr>O Novo Problema</vt:lpstr>
      <vt:lpstr>PowerPoint Presentation</vt:lpstr>
      <vt:lpstr>Contextualização - Dados</vt:lpstr>
      <vt:lpstr>Contextualização - Dados</vt:lpstr>
      <vt:lpstr>PowerPoint Presentation</vt:lpstr>
      <vt:lpstr>Proto-Personas</vt:lpstr>
      <vt:lpstr>PowerPoint Presentation</vt:lpstr>
      <vt:lpstr>Eu, enquanto gerente do supermercado quero gerar relatórios sobre o fluxo de movimentação, para tomar decisões de como evitar superlotação.</vt:lpstr>
      <vt:lpstr>Eu, enquanto gerente de analista quero uma dashboard com uma melhor experiência de usuário, para ter uma melhor visualização dos dados lidos.</vt:lpstr>
      <vt:lpstr>Eu, enquanto dono do supermercado quero que o sistema fique sempre disponível, para  consultar os dados em qualquer momento. </vt:lpstr>
      <vt:lpstr>Eu, enquanto dono do supermercado quero  acessar o sistema no meu smartphone para facilitar o acesso das informações.  </vt:lpstr>
      <vt:lpstr>Novas Demandas</vt:lpstr>
      <vt:lpstr>Atualizações na modelagem do Banco de Dados</vt:lpstr>
      <vt:lpstr>PowerPoint Presentation</vt:lpstr>
      <vt:lpstr>PowerPoint Presentation</vt:lpstr>
      <vt:lpstr>API em Python</vt:lpstr>
      <vt:lpstr>Ferramenta de Gestão: Planner</vt:lpstr>
      <vt:lpstr>Conclusão de Sprint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2020-09-08T16:08:17Z</dcterms:created>
  <dcterms:modified xsi:type="dcterms:W3CDTF">2020-09-15T14:07:10Z</dcterms:modified>
</cp:coreProperties>
</file>